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272" r:id="rId4"/>
    <p:sldId id="273" r:id="rId5"/>
    <p:sldId id="289" r:id="rId6"/>
    <p:sldId id="269" r:id="rId7"/>
    <p:sldId id="261" r:id="rId8"/>
    <p:sldId id="268" r:id="rId9"/>
    <p:sldId id="283" r:id="rId10"/>
    <p:sldId id="280" r:id="rId11"/>
    <p:sldId id="262" r:id="rId12"/>
    <p:sldId id="292" r:id="rId13"/>
    <p:sldId id="293" r:id="rId14"/>
    <p:sldId id="265" r:id="rId15"/>
    <p:sldId id="291" r:id="rId16"/>
    <p:sldId id="264" r:id="rId17"/>
    <p:sldId id="285" r:id="rId18"/>
    <p:sldId id="294" r:id="rId19"/>
    <p:sldId id="295" r:id="rId20"/>
    <p:sldId id="287" r:id="rId21"/>
    <p:sldId id="266" r:id="rId22"/>
    <p:sldId id="288" r:id="rId23"/>
    <p:sldId id="282" r:id="rId24"/>
    <p:sldId id="281" r:id="rId25"/>
    <p:sldId id="267" r:id="rId26"/>
    <p:sldId id="279" r:id="rId27"/>
    <p:sldId id="263" r:id="rId28"/>
    <p:sldId id="290" r:id="rId29"/>
    <p:sldId id="270" r:id="rId30"/>
    <p:sldId id="284" r:id="rId31"/>
    <p:sldId id="274" r:id="rId32"/>
    <p:sldId id="296" r:id="rId33"/>
    <p:sldId id="276" r:id="rId34"/>
    <p:sldId id="277" r:id="rId35"/>
    <p:sldId id="260" r:id="rId36"/>
    <p:sldId id="297" r:id="rId37"/>
    <p:sldId id="278" r:id="rId38"/>
    <p:sldId id="258" r:id="rId39"/>
    <p:sldId id="298" r:id="rId40"/>
    <p:sldId id="286" r:id="rId41"/>
    <p:sldId id="299" r:id="rId42"/>
    <p:sldId id="27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4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0EBB7-83F9-D042-BBCA-B6BC04EED4C7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DDDA6-F230-1346-A3DE-E2DB1C609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2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DDDA6-F230-1346-A3DE-E2DB1C609A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7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62E-9B4A-C349-9438-DDB993A7814C}" type="datetimeFigureOut">
              <a:rPr lang="en-US" smtClean="0"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E1FA-3294-E743-A33D-03AE616E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3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62E-9B4A-C349-9438-DDB993A7814C}" type="datetimeFigureOut">
              <a:rPr lang="en-US" smtClean="0"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E1FA-3294-E743-A33D-03AE616E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1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62E-9B4A-C349-9438-DDB993A7814C}" type="datetimeFigureOut">
              <a:rPr lang="en-US" smtClean="0"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E1FA-3294-E743-A33D-03AE616E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4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62E-9B4A-C349-9438-DDB993A7814C}" type="datetimeFigureOut">
              <a:rPr lang="en-US" smtClean="0"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E1FA-3294-E743-A33D-03AE616E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62E-9B4A-C349-9438-DDB993A7814C}" type="datetimeFigureOut">
              <a:rPr lang="en-US" smtClean="0"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E1FA-3294-E743-A33D-03AE616E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9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62E-9B4A-C349-9438-DDB993A7814C}" type="datetimeFigureOut">
              <a:rPr lang="en-US" smtClean="0"/>
              <a:t>10/12/14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E1FA-3294-E743-A33D-03AE616E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0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62E-9B4A-C349-9438-DDB993A7814C}" type="datetimeFigureOut">
              <a:rPr lang="en-US" smtClean="0"/>
              <a:t>10/12/14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E1FA-3294-E743-A33D-03AE616E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7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62E-9B4A-C349-9438-DDB993A7814C}" type="datetimeFigureOut">
              <a:rPr lang="en-US" smtClean="0"/>
              <a:t>10/12/14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E1FA-3294-E743-A33D-03AE616E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62E-9B4A-C349-9438-DDB993A7814C}" type="datetimeFigureOut">
              <a:rPr lang="en-US" smtClean="0"/>
              <a:t>10/12/14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E1FA-3294-E743-A33D-03AE616E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6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62E-9B4A-C349-9438-DDB993A7814C}" type="datetimeFigureOut">
              <a:rPr lang="en-US" smtClean="0"/>
              <a:t>10/12/14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E1FA-3294-E743-A33D-03AE616E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5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62E-9B4A-C349-9438-DDB993A7814C}" type="datetimeFigureOut">
              <a:rPr lang="en-US" smtClean="0"/>
              <a:t>10/12/14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E1FA-3294-E743-A33D-03AE616E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3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7D62E-9B4A-C349-9438-DDB993A7814C}" type="datetimeFigureOut">
              <a:rPr lang="en-US" smtClean="0"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BE1FA-3294-E743-A33D-03AE616E2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0631"/>
            <a:ext cx="7772400" cy="1470025"/>
          </a:xfrm>
        </p:spPr>
        <p:txBody>
          <a:bodyPr/>
          <a:lstStyle/>
          <a:p>
            <a:r>
              <a:rPr lang="en-US" smtClean="0"/>
              <a:t>Digital </a:t>
            </a:r>
            <a:r>
              <a:rPr lang="en-US" smtClean="0"/>
              <a:t>Citizenship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Mosier</a:t>
            </a:r>
          </a:p>
          <a:p>
            <a:r>
              <a:rPr lang="en-US" dirty="0" smtClean="0"/>
              <a:t>Professor</a:t>
            </a:r>
          </a:p>
          <a:p>
            <a:r>
              <a:rPr lang="en-US" dirty="0" smtClean="0"/>
              <a:t>Wright State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4818" y="4395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1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970"/>
          </a:xfrm>
        </p:spPr>
        <p:txBody>
          <a:bodyPr>
            <a:noAutofit/>
          </a:bodyPr>
          <a:lstStyle/>
          <a:p>
            <a:r>
              <a:rPr lang="en-US" sz="4000" dirty="0"/>
              <a:t>Accessibility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9608"/>
            <a:ext cx="9144000" cy="57183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Ribble</a:t>
            </a:r>
            <a:r>
              <a:rPr lang="en-US" sz="2800" dirty="0" smtClean="0"/>
              <a:t>, M. (2011). </a:t>
            </a:r>
            <a:r>
              <a:rPr lang="en-US" sz="2800" i="1" dirty="0" smtClean="0"/>
              <a:t>Raising a digital child. </a:t>
            </a:r>
            <a:r>
              <a:rPr lang="en-US" sz="2800" dirty="0" smtClean="0"/>
              <a:t>Washington, DC: International Society for Technology in Education.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146" y="1711191"/>
            <a:ext cx="4700854" cy="30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6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113"/>
            <a:ext cx="9144000" cy="1573988"/>
          </a:xfrm>
        </p:spPr>
        <p:txBody>
          <a:bodyPr>
            <a:noAutofit/>
          </a:bodyPr>
          <a:lstStyle/>
          <a:p>
            <a:pPr marL="0" indent="0"/>
            <a:r>
              <a:rPr lang="en-US" sz="4000" dirty="0"/>
              <a:t>Everyone in society should have open access </a:t>
            </a:r>
            <a:r>
              <a:rPr lang="en-US" sz="4000" dirty="0" smtClean="0"/>
              <a:t>to </a:t>
            </a:r>
            <a:r>
              <a:rPr lang="en-US" sz="4000" dirty="0"/>
              <a:t>digital technology as a tool for participation in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9000"/>
            <a:ext cx="9144000" cy="4928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err="1"/>
              <a:t>Ribble</a:t>
            </a:r>
            <a:r>
              <a:rPr lang="en-US" sz="2800" dirty="0"/>
              <a:t>, M. (2011). </a:t>
            </a:r>
            <a:r>
              <a:rPr lang="en-US" sz="2800" i="1" dirty="0"/>
              <a:t>Raising a digital child. </a:t>
            </a:r>
            <a:r>
              <a:rPr lang="en-US" sz="2800" dirty="0"/>
              <a:t>Washington, DC: International Society for Technology in Education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609" y="1917503"/>
            <a:ext cx="4051495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1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4000" dirty="0"/>
              <a:t>Security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err="1" smtClean="0"/>
              <a:t>Ribble</a:t>
            </a:r>
            <a:r>
              <a:rPr lang="en-US" sz="2800" dirty="0" smtClean="0"/>
              <a:t>, M. (2011). </a:t>
            </a:r>
            <a:r>
              <a:rPr lang="en-US" sz="2800" i="1" dirty="0" smtClean="0"/>
              <a:t>Raising a digital child. </a:t>
            </a:r>
            <a:r>
              <a:rPr lang="en-US" sz="2800" dirty="0" smtClean="0"/>
              <a:t>Washington, DC: International Society for Technology in Education.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524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3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900"/>
            <a:ext cx="9144000" cy="1305113"/>
          </a:xfrm>
        </p:spPr>
        <p:txBody>
          <a:bodyPr>
            <a:noAutofit/>
          </a:bodyPr>
          <a:lstStyle/>
          <a:p>
            <a:r>
              <a:rPr lang="en-US" sz="4000" dirty="0"/>
              <a:t>Precautions to ensure safety of personal date cannot be overemphasized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err="1" smtClean="0"/>
              <a:t>Ribble</a:t>
            </a:r>
            <a:r>
              <a:rPr lang="en-US" sz="2800" dirty="0"/>
              <a:t>, M. (2011). </a:t>
            </a:r>
            <a:r>
              <a:rPr lang="en-US" sz="2800" i="1" dirty="0"/>
              <a:t>Raising a digital child. </a:t>
            </a:r>
            <a:r>
              <a:rPr lang="en-US" sz="2800" dirty="0"/>
              <a:t>Washington, DC: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    International Society for Technology in Education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76" y="1156740"/>
            <a:ext cx="3022543" cy="45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73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25562"/>
          </a:xfrm>
        </p:spPr>
        <p:txBody>
          <a:bodyPr>
            <a:normAutofit/>
          </a:bodyPr>
          <a:lstStyle/>
          <a:p>
            <a:r>
              <a:rPr lang="en-US" sz="4000" dirty="0"/>
              <a:t>Firewall protection is essential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err="1" smtClean="0"/>
              <a:t>Ribble</a:t>
            </a:r>
            <a:r>
              <a:rPr lang="en-US" sz="2800" dirty="0"/>
              <a:t>, M. (2011). </a:t>
            </a:r>
            <a:r>
              <a:rPr lang="en-US" sz="2800" i="1" dirty="0"/>
              <a:t>Raising a digital child. </a:t>
            </a:r>
            <a:r>
              <a:rPr lang="en-US" sz="2800" dirty="0"/>
              <a:t>Washington, DC: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    International Society for Technology in Education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731" y="1016000"/>
            <a:ext cx="3062271" cy="464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88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25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Health &amp;Wellness</a:t>
            </a:r>
            <a:r>
              <a:rPr lang="en-US" sz="4000" dirty="0"/>
              <a:t> </a:t>
            </a:r>
            <a:r>
              <a:rPr lang="en-US" sz="4000" dirty="0" smtClean="0"/>
              <a:t>is important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err="1" smtClean="0"/>
              <a:t>Ribble</a:t>
            </a:r>
            <a:r>
              <a:rPr lang="en-US" sz="2800" dirty="0" smtClean="0"/>
              <a:t>, M. (2011). </a:t>
            </a:r>
            <a:r>
              <a:rPr lang="en-US" sz="2800" i="1" dirty="0" smtClean="0"/>
              <a:t>Raising a digital child. </a:t>
            </a:r>
            <a:r>
              <a:rPr lang="en-US" sz="2800" dirty="0" smtClean="0"/>
              <a:t>Washington, DC: International Society for Technology in Education.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701800"/>
            <a:ext cx="29337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28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038"/>
            <a:ext cx="9144000" cy="1996312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/>
              <a:t>Users of digital technology</a:t>
            </a:r>
            <a:br>
              <a:rPr lang="en-US" sz="4000" dirty="0"/>
            </a:br>
            <a:r>
              <a:rPr lang="en-US" sz="4000" dirty="0"/>
              <a:t>must learn the potential hazards of</a:t>
            </a:r>
            <a:br>
              <a:rPr lang="en-US" sz="4000" dirty="0"/>
            </a:br>
            <a:r>
              <a:rPr lang="en-US" sz="4000" dirty="0" smtClean="0"/>
              <a:t>engaging in digital </a:t>
            </a:r>
            <a:r>
              <a:rPr lang="en-US" sz="4000" dirty="0"/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350"/>
            <a:ext cx="9144000" cy="47156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    </a:t>
            </a:r>
            <a:r>
              <a:rPr lang="en-US" sz="2800" dirty="0" err="1" smtClean="0"/>
              <a:t>Ribble</a:t>
            </a:r>
            <a:r>
              <a:rPr lang="en-US" sz="2800" dirty="0"/>
              <a:t>, M. (2011). </a:t>
            </a:r>
            <a:r>
              <a:rPr lang="en-US" sz="2800" i="1" dirty="0"/>
              <a:t>Raising a digital child. </a:t>
            </a:r>
            <a:r>
              <a:rPr lang="en-US" sz="2800" dirty="0"/>
              <a:t>Washington, DC: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   </a:t>
            </a:r>
            <a:r>
              <a:rPr lang="en-US" sz="2800" dirty="0" smtClean="0"/>
              <a:t>International </a:t>
            </a:r>
            <a:r>
              <a:rPr lang="en-US" sz="2800" dirty="0"/>
              <a:t>Society for Technology in Education.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93" y="2142350"/>
            <a:ext cx="5143740" cy="34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80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376"/>
            <a:ext cx="9144000" cy="1109175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dirty="0" smtClean="0"/>
              <a:t>Eye strain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552"/>
            <a:ext cx="9144000" cy="56684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/>
              <a:t>    </a:t>
            </a:r>
            <a:r>
              <a:rPr lang="en-US" sz="2800" dirty="0" err="1" smtClean="0"/>
              <a:t>Ribble</a:t>
            </a:r>
            <a:r>
              <a:rPr lang="en-US" sz="2800" dirty="0"/>
              <a:t>, M. (2011). </a:t>
            </a:r>
            <a:r>
              <a:rPr lang="en-US" sz="2800" i="1" dirty="0"/>
              <a:t>Raising a digital child. </a:t>
            </a:r>
            <a:r>
              <a:rPr lang="en-US" sz="2800" dirty="0"/>
              <a:t>Washington, 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DC</a:t>
            </a:r>
            <a:r>
              <a:rPr lang="en-US" sz="2800" dirty="0"/>
              <a:t>: </a:t>
            </a:r>
            <a:r>
              <a:rPr lang="en-US" sz="2800" dirty="0" smtClean="0"/>
              <a:t>International </a:t>
            </a:r>
            <a:r>
              <a:rPr lang="en-US" sz="2800" dirty="0"/>
              <a:t>Society for Technology in Education.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70" y="905754"/>
            <a:ext cx="6568815" cy="46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23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901"/>
            <a:ext cx="9144000" cy="1028799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dirty="0" smtClean="0"/>
              <a:t>Poor posture 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226"/>
            <a:ext cx="9144000" cy="55237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/>
              <a:t>    </a:t>
            </a:r>
            <a:r>
              <a:rPr lang="en-US" sz="2800" dirty="0" err="1" smtClean="0"/>
              <a:t>Ribble</a:t>
            </a:r>
            <a:r>
              <a:rPr lang="en-US" sz="2800" dirty="0"/>
              <a:t>, M. (2011). </a:t>
            </a:r>
            <a:r>
              <a:rPr lang="en-US" sz="2800" i="1" dirty="0"/>
              <a:t>Raising a digital child. </a:t>
            </a:r>
            <a:r>
              <a:rPr lang="en-US" sz="2800" dirty="0"/>
              <a:t>Washington, 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DC</a:t>
            </a:r>
            <a:r>
              <a:rPr lang="en-US" sz="2800" dirty="0"/>
              <a:t>: </a:t>
            </a:r>
            <a:r>
              <a:rPr lang="en-US" sz="2800" dirty="0" smtClean="0"/>
              <a:t>International </a:t>
            </a:r>
            <a:r>
              <a:rPr lang="en-US" sz="2800" dirty="0"/>
              <a:t>Society for Technology in Education.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1981200"/>
            <a:ext cx="28321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99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051"/>
            <a:ext cx="9144000" cy="1334225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dirty="0" smtClean="0"/>
              <a:t>Mental health issues related to internet addiction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2826"/>
            <a:ext cx="9144000" cy="5395174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/>
              <a:t>   </a:t>
            </a:r>
            <a:r>
              <a:rPr lang="en-US" sz="2800" dirty="0" smtClean="0"/>
              <a:t> </a:t>
            </a:r>
            <a:r>
              <a:rPr lang="en-US" sz="2800" dirty="0" err="1" smtClean="0"/>
              <a:t>Ribble</a:t>
            </a:r>
            <a:r>
              <a:rPr lang="en-US" sz="2800" dirty="0"/>
              <a:t>, M. (2011). </a:t>
            </a:r>
            <a:r>
              <a:rPr lang="en-US" sz="2800" i="1" dirty="0"/>
              <a:t>Raising a digital child. </a:t>
            </a:r>
            <a:r>
              <a:rPr lang="en-US" sz="2800" dirty="0"/>
              <a:t>Washington, 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DC</a:t>
            </a:r>
            <a:r>
              <a:rPr lang="en-US" sz="2800" dirty="0"/>
              <a:t>: </a:t>
            </a:r>
            <a:r>
              <a:rPr lang="en-US" sz="2800" dirty="0" smtClean="0"/>
              <a:t>International </a:t>
            </a:r>
            <a:r>
              <a:rPr lang="en-US" sz="2800" dirty="0"/>
              <a:t>Society for Technology in Education.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5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6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Digital Citizenship?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850" y="4182180"/>
            <a:ext cx="5883389" cy="194398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8000" dirty="0" smtClean="0"/>
              <a:t>(source: </a:t>
            </a:r>
            <a:r>
              <a:rPr lang="en-US" sz="8000" dirty="0" err="1" smtClean="0"/>
              <a:t>TeachThought.com</a:t>
            </a:r>
            <a:r>
              <a:rPr lang="en-US" sz="8000" dirty="0" smtClean="0"/>
              <a:t>) 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1943100"/>
            <a:ext cx="4368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8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2524"/>
          </a:xfrm>
        </p:spPr>
        <p:txBody>
          <a:bodyPr>
            <a:noAutofit/>
          </a:bodyPr>
          <a:lstStyle/>
          <a:p>
            <a:pPr marL="0" indent="0"/>
            <a:r>
              <a:rPr lang="en-US" sz="4000" dirty="0"/>
              <a:t>Commercial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7162"/>
            <a:ext cx="9144000" cy="56208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Ribble</a:t>
            </a:r>
            <a:r>
              <a:rPr lang="en-US" sz="2800" dirty="0" smtClean="0"/>
              <a:t>, M. (2011). </a:t>
            </a:r>
            <a:r>
              <a:rPr lang="en-US" sz="2800" i="1" dirty="0" smtClean="0"/>
              <a:t>Raising a digital child. </a:t>
            </a:r>
            <a:r>
              <a:rPr lang="en-US" sz="2800" dirty="0" smtClean="0"/>
              <a:t>Washington, DC: International Society for Technology in Education.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593" y="1136047"/>
            <a:ext cx="5495908" cy="46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78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601"/>
            <a:ext cx="9144000" cy="34722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/>
              <a:t>Buying &amp; </a:t>
            </a:r>
            <a:r>
              <a:rPr lang="en-US" sz="4000" dirty="0"/>
              <a:t>selling </a:t>
            </a:r>
            <a:r>
              <a:rPr lang="en-US" sz="4000" dirty="0" smtClean="0"/>
              <a:t>using digital technology should </a:t>
            </a:r>
            <a:r>
              <a:rPr lang="en-US" sz="4000" dirty="0"/>
              <a:t>not </a:t>
            </a:r>
            <a:r>
              <a:rPr lang="en-US" sz="4000" dirty="0" smtClean="0"/>
              <a:t>include being </a:t>
            </a:r>
            <a:r>
              <a:rPr lang="en-US" sz="4000" dirty="0"/>
              <a:t>subjected to</a:t>
            </a:r>
            <a:br>
              <a:rPr lang="en-US" sz="4000" dirty="0"/>
            </a:br>
            <a:r>
              <a:rPr lang="en-US" sz="4000" dirty="0"/>
              <a:t>unsolicited email, unsecure websites, &amp; identity theft</a:t>
            </a:r>
            <a:br>
              <a:rPr lang="en-US" sz="40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59476"/>
            <a:ext cx="9144000" cy="439852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</a:t>
            </a:r>
            <a:r>
              <a:rPr lang="en-US" sz="3000" dirty="0" err="1" smtClean="0"/>
              <a:t>Ribble</a:t>
            </a:r>
            <a:r>
              <a:rPr lang="en-US" sz="3000" dirty="0"/>
              <a:t>, M. (2011). </a:t>
            </a:r>
            <a:r>
              <a:rPr lang="en-US" sz="3000" i="1" dirty="0"/>
              <a:t>Raising a digital child. </a:t>
            </a:r>
            <a:r>
              <a:rPr lang="en-US" sz="3000" dirty="0"/>
              <a:t>Washington, </a:t>
            </a:r>
            <a:r>
              <a:rPr lang="en-US" sz="3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DC: International </a:t>
            </a:r>
            <a:r>
              <a:rPr lang="en-US" sz="3000" dirty="0"/>
              <a:t>Society for Technology in Education.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910" y="2459476"/>
            <a:ext cx="3997473" cy="338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1498"/>
          </a:xfrm>
        </p:spPr>
        <p:txBody>
          <a:bodyPr>
            <a:noAutofit/>
          </a:bodyPr>
          <a:lstStyle/>
          <a:p>
            <a:pPr marL="0" indent="0"/>
            <a:r>
              <a:rPr lang="en-US" sz="4000" dirty="0"/>
              <a:t>Digital Information </a:t>
            </a:r>
            <a:r>
              <a:rPr lang="en-US" sz="4000" dirty="0" smtClean="0"/>
              <a:t>Exchange</a:t>
            </a:r>
            <a:br>
              <a:rPr lang="en-US" sz="4000" dirty="0" smtClean="0"/>
            </a:br>
            <a:r>
              <a:rPr lang="en-US" sz="4000" dirty="0" smtClean="0"/>
              <a:t>(Communication)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6136"/>
            <a:ext cx="9144000" cy="5521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Ribble</a:t>
            </a:r>
            <a:r>
              <a:rPr lang="en-US" sz="2800" dirty="0" smtClean="0"/>
              <a:t>, M. (2011). </a:t>
            </a:r>
            <a:r>
              <a:rPr lang="en-US" sz="2800" i="1" dirty="0" smtClean="0"/>
              <a:t>Raising a digital child. </a:t>
            </a:r>
            <a:r>
              <a:rPr lang="en-US" sz="2800" dirty="0" smtClean="0"/>
              <a:t>Washington, DC: International Society for Technology in Education.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199" y="1514734"/>
            <a:ext cx="5385917" cy="43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08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6550"/>
            <a:ext cx="9144000" cy="1363086"/>
          </a:xfrm>
        </p:spPr>
        <p:txBody>
          <a:bodyPr>
            <a:noAutofit/>
          </a:bodyPr>
          <a:lstStyle/>
          <a:p>
            <a:r>
              <a:rPr lang="en-US" sz="4000" dirty="0"/>
              <a:t>Electronic information (email, websites, cell phones, &amp; social media) facilitates communication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err="1"/>
              <a:t>Ribble</a:t>
            </a:r>
            <a:r>
              <a:rPr lang="en-US" sz="2800" dirty="0"/>
              <a:t>, M. (2011). </a:t>
            </a:r>
            <a:r>
              <a:rPr lang="en-US" sz="2800" i="1" dirty="0"/>
              <a:t>Raising a digital child. </a:t>
            </a:r>
            <a:r>
              <a:rPr lang="en-US" sz="2800" dirty="0"/>
              <a:t>Washington, DC: International Society for Technology in Education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229" y="1993899"/>
            <a:ext cx="3504865" cy="3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40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2350"/>
            <a:ext cx="9144000" cy="1318430"/>
          </a:xfrm>
        </p:spPr>
        <p:txBody>
          <a:bodyPr>
            <a:noAutofit/>
          </a:bodyPr>
          <a:lstStyle/>
          <a:p>
            <a:r>
              <a:rPr lang="en-US" sz="4000" dirty="0" smtClean="0"/>
              <a:t>Digital Information Exchange</a:t>
            </a:r>
            <a:r>
              <a:rPr lang="en-US" sz="4000" dirty="0"/>
              <a:t> includes responsibility to </a:t>
            </a:r>
            <a:r>
              <a:rPr lang="en-US" sz="4000" dirty="0" smtClean="0"/>
              <a:t>learn the </a:t>
            </a:r>
            <a:r>
              <a:rPr lang="en-US" sz="4000" dirty="0"/>
              <a:t>“how to” of</a:t>
            </a:r>
            <a:br>
              <a:rPr lang="en-US" sz="4000" dirty="0"/>
            </a:br>
            <a:r>
              <a:rPr lang="en-US" sz="4000" dirty="0"/>
              <a:t>effective communication exchange </a:t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0780"/>
            <a:ext cx="9144000" cy="4920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7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/>
              <a:t>     </a:t>
            </a:r>
            <a:r>
              <a:rPr lang="en-US" sz="2800" dirty="0" err="1" smtClean="0"/>
              <a:t>Ribble</a:t>
            </a:r>
            <a:r>
              <a:rPr lang="en-US" sz="2800" dirty="0"/>
              <a:t>, M. (2011). </a:t>
            </a:r>
            <a:r>
              <a:rPr lang="en-US" sz="2800" i="1" dirty="0"/>
              <a:t>Raising a digital child. </a:t>
            </a:r>
            <a:r>
              <a:rPr lang="en-US" sz="2800" dirty="0"/>
              <a:t>Washington, DC: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    International Society for Technology in Education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13" y="2042898"/>
            <a:ext cx="4505403" cy="38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87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450"/>
            <a:ext cx="9144000" cy="2137558"/>
          </a:xfrm>
        </p:spPr>
        <p:txBody>
          <a:bodyPr>
            <a:noAutofit/>
          </a:bodyPr>
          <a:lstStyle/>
          <a:p>
            <a:r>
              <a:rPr lang="en-US" sz="4000" dirty="0" smtClean="0"/>
              <a:t>Digital Information Exchange</a:t>
            </a:r>
            <a:r>
              <a:rPr lang="en-US" sz="4000" dirty="0"/>
              <a:t> </a:t>
            </a:r>
            <a:r>
              <a:rPr lang="en-US" sz="4000" dirty="0" smtClean="0"/>
              <a:t>improves </a:t>
            </a:r>
            <a:r>
              <a:rPr lang="en-US" sz="4000" dirty="0"/>
              <a:t>social interaction </a:t>
            </a:r>
            <a:r>
              <a:rPr lang="en-US" sz="4000" dirty="0" smtClean="0"/>
              <a:t>&amp; problem</a:t>
            </a:r>
            <a:r>
              <a:rPr lang="en-US" sz="4000" dirty="0"/>
              <a:t>-solving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1760"/>
            <a:ext cx="9144000" cy="457624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/>
              <a:t>    </a:t>
            </a:r>
            <a:r>
              <a:rPr lang="en-US" sz="2800" dirty="0" err="1" smtClean="0"/>
              <a:t>Ribble</a:t>
            </a:r>
            <a:r>
              <a:rPr lang="en-US" sz="2800" dirty="0"/>
              <a:t>, M. (2011). </a:t>
            </a:r>
            <a:r>
              <a:rPr lang="en-US" sz="2800" i="1" dirty="0"/>
              <a:t>Raising a digital child. </a:t>
            </a:r>
            <a:r>
              <a:rPr lang="en-US" sz="2800" dirty="0"/>
              <a:t>Washington, DC: </a:t>
            </a:r>
            <a:r>
              <a:rPr lang="en-US" sz="28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International </a:t>
            </a:r>
            <a:r>
              <a:rPr lang="en-US" sz="2800" dirty="0"/>
              <a:t>Society for Technology in Education.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3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140" y="1575350"/>
            <a:ext cx="3248670" cy="41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21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4000" dirty="0"/>
              <a:t>Rights &amp; Responsibilities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7"/>
            <a:ext cx="9144000" cy="5876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err="1" smtClean="0"/>
              <a:t>Ribble</a:t>
            </a:r>
            <a:r>
              <a:rPr lang="en-US" sz="2800" dirty="0" smtClean="0"/>
              <a:t>, M. (2011). </a:t>
            </a:r>
            <a:r>
              <a:rPr lang="en-US" sz="2800" i="1" dirty="0" smtClean="0"/>
              <a:t>Raising a digital child. </a:t>
            </a:r>
            <a:r>
              <a:rPr lang="en-US" sz="2800" dirty="0" smtClean="0"/>
              <a:t>Washington, DC: International Society for Technology in Education.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86" y="981077"/>
            <a:ext cx="3778069" cy="488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01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2" y="274638"/>
            <a:ext cx="9120478" cy="1477538"/>
          </a:xfrm>
        </p:spPr>
        <p:txBody>
          <a:bodyPr>
            <a:normAutofit/>
          </a:bodyPr>
          <a:lstStyle/>
          <a:p>
            <a:r>
              <a:rPr lang="en-US" sz="4000" dirty="0"/>
              <a:t>Learning the expectations included in </a:t>
            </a:r>
            <a:r>
              <a:rPr lang="en-US" sz="4000" dirty="0" smtClean="0"/>
              <a:t>the </a:t>
            </a:r>
            <a:r>
              <a:rPr lang="en-US" sz="4000" dirty="0"/>
              <a:t>use </a:t>
            </a:r>
            <a:r>
              <a:rPr lang="en-US" sz="4000" dirty="0" smtClean="0"/>
              <a:t>of digital </a:t>
            </a:r>
            <a:r>
              <a:rPr lang="en-US" sz="4300" dirty="0" smtClean="0"/>
              <a:t>technology is important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2" y="1752176"/>
            <a:ext cx="9120477" cy="5105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     </a:t>
            </a:r>
            <a:r>
              <a:rPr lang="en-US" sz="2800" dirty="0" err="1" smtClean="0"/>
              <a:t>Ribble</a:t>
            </a:r>
            <a:r>
              <a:rPr lang="en-US" sz="2800" dirty="0"/>
              <a:t>, M. (2011). </a:t>
            </a:r>
            <a:r>
              <a:rPr lang="en-US" sz="2800" i="1" dirty="0"/>
              <a:t>Raising a digital child. </a:t>
            </a:r>
            <a:r>
              <a:rPr lang="en-US" sz="2800" dirty="0"/>
              <a:t>Washington, DC: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    International Society for Technology in Education.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07" y="1623577"/>
            <a:ext cx="4179502" cy="417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63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351765"/>
          </a:xfrm>
        </p:spPr>
        <p:txBody>
          <a:bodyPr>
            <a:normAutofit/>
          </a:bodyPr>
          <a:lstStyle/>
          <a:p>
            <a:r>
              <a:rPr lang="en-US" sz="4000" dirty="0"/>
              <a:t>Digital Legal Rules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6402"/>
            <a:ext cx="9144000" cy="52315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err="1" smtClean="0"/>
              <a:t>Ribble</a:t>
            </a:r>
            <a:r>
              <a:rPr lang="en-US" sz="2800" dirty="0" smtClean="0"/>
              <a:t>, M. (2011). </a:t>
            </a:r>
            <a:r>
              <a:rPr lang="en-US" sz="2800" i="1" dirty="0" smtClean="0"/>
              <a:t>Raising a digital child. </a:t>
            </a:r>
            <a:r>
              <a:rPr lang="en-US" sz="2800" dirty="0" smtClean="0"/>
              <a:t>Washington, DC: International Society for Technology in Education.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14" y="1003301"/>
            <a:ext cx="8585311" cy="454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17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82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Users of digital technology</a:t>
            </a:r>
            <a:br>
              <a:rPr lang="en-US" dirty="0"/>
            </a:br>
            <a:r>
              <a:rPr lang="en-US" dirty="0"/>
              <a:t>must learn the responsibilities</a:t>
            </a:r>
            <a:br>
              <a:rPr lang="en-US" dirty="0"/>
            </a:br>
            <a:r>
              <a:rPr lang="en-US" dirty="0"/>
              <a:t>that govern its use.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45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7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/>
              <a:t>   </a:t>
            </a:r>
            <a:r>
              <a:rPr lang="en-US" sz="2800" dirty="0" err="1" smtClean="0"/>
              <a:t>Ribble</a:t>
            </a:r>
            <a:r>
              <a:rPr lang="en-US" sz="2800" dirty="0" smtClean="0"/>
              <a:t>, M. (2011). </a:t>
            </a:r>
            <a:r>
              <a:rPr lang="en-US" sz="2800" i="1" dirty="0" smtClean="0"/>
              <a:t>Raising a digital child. </a:t>
            </a:r>
            <a:r>
              <a:rPr lang="en-US" sz="2800" dirty="0" smtClean="0"/>
              <a:t>Washington, DC</a:t>
            </a:r>
            <a:r>
              <a:rPr lang="en-US" sz="2800" dirty="0"/>
              <a:t>:  </a:t>
            </a:r>
            <a:r>
              <a:rPr lang="en-US" sz="2800" dirty="0" smtClean="0"/>
              <a:t>International </a:t>
            </a:r>
            <a:r>
              <a:rPr lang="en-US" sz="2800" dirty="0"/>
              <a:t>Society for Technology in Education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521" y="1287163"/>
            <a:ext cx="4678513" cy="42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marL="457200" lvl="1" indent="0"/>
            <a:r>
              <a:rPr lang="en-US" sz="4000" dirty="0" smtClean="0"/>
              <a:t>The standard of </a:t>
            </a:r>
            <a:r>
              <a:rPr lang="en-US" sz="4000" b="1" i="1" dirty="0" smtClean="0"/>
              <a:t>technology use </a:t>
            </a:r>
            <a:r>
              <a:rPr lang="en-US" sz="4000" dirty="0" smtClean="0"/>
              <a:t>considered socially competent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endParaRPr lang="en-US" sz="4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(source: </a:t>
            </a:r>
            <a:r>
              <a:rPr lang="en-US" sz="2800" dirty="0" err="1" smtClean="0"/>
              <a:t>TeachThought.com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851" y="1417638"/>
            <a:ext cx="6026149" cy="45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0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164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/>
              <a:t>Users must avoid slanderous &amp; libelous</a:t>
            </a:r>
            <a:br>
              <a:rPr lang="en-US" sz="4000" dirty="0"/>
            </a:br>
            <a:r>
              <a:rPr lang="en-US" sz="4000" dirty="0"/>
              <a:t>statements &amp; not infringe on copyright.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err="1"/>
              <a:t>Ribble</a:t>
            </a:r>
            <a:r>
              <a:rPr lang="en-US" sz="2800" dirty="0"/>
              <a:t>, M. (2011). </a:t>
            </a:r>
            <a:r>
              <a:rPr lang="en-US" sz="2800" i="1" dirty="0"/>
              <a:t>Raising a digital child. </a:t>
            </a:r>
            <a:r>
              <a:rPr lang="en-US" sz="2800" dirty="0"/>
              <a:t>Washington, DC: </a:t>
            </a:r>
            <a:r>
              <a:rPr lang="en-US" sz="2800" dirty="0" smtClean="0"/>
              <a:t>International </a:t>
            </a:r>
            <a:r>
              <a:rPr lang="en-US" sz="2800" dirty="0"/>
              <a:t>Society for Technology in Education.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63" y="1216351"/>
            <a:ext cx="4742821" cy="46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5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</a:t>
            </a:r>
            <a:r>
              <a:rPr lang="en-US" sz="4000" i="1" dirty="0" smtClean="0"/>
              <a:t>Acceptable Use </a:t>
            </a:r>
            <a:r>
              <a:rPr lang="en-US" sz="4000" dirty="0" smtClean="0"/>
              <a:t>Policy?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3364" b="-13364"/>
          <a:stretch>
            <a:fillRect/>
          </a:stretch>
        </p:blipFill>
        <p:spPr>
          <a:xfrm>
            <a:off x="0" y="1558925"/>
            <a:ext cx="9144000" cy="4648200"/>
          </a:xfrm>
        </p:spPr>
      </p:pic>
      <p:sp>
        <p:nvSpPr>
          <p:cNvPr id="4" name="Rectangle 3"/>
          <p:cNvSpPr/>
          <p:nvPr/>
        </p:nvSpPr>
        <p:spPr>
          <a:xfrm>
            <a:off x="1047299" y="6207324"/>
            <a:ext cx="495440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(source: </a:t>
            </a:r>
            <a:r>
              <a:rPr lang="en-US" sz="3200" dirty="0" err="1"/>
              <a:t>TeachThought.com</a:t>
            </a:r>
            <a:r>
              <a:rPr lang="en-US" sz="3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0701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176"/>
          </a:xfrm>
        </p:spPr>
        <p:txBody>
          <a:bodyPr>
            <a:normAutofit fontScale="90000"/>
          </a:bodyPr>
          <a:lstStyle/>
          <a:p>
            <a:pPr marL="457200" lvl="1" indent="0" algn="ctr">
              <a:buNone/>
            </a:pPr>
            <a:r>
              <a:rPr lang="en-US" sz="4000" b="1" i="1" dirty="0" smtClean="0"/>
              <a:t>AUP serves as a guideline </a:t>
            </a:r>
            <a:br>
              <a:rPr lang="en-US" sz="4000" b="1" i="1" dirty="0" smtClean="0"/>
            </a:br>
            <a:r>
              <a:rPr lang="en-US" sz="4000" b="1" i="1" dirty="0" smtClean="0"/>
              <a:t>for the use of digital technology</a:t>
            </a:r>
            <a:br>
              <a:rPr lang="en-US" sz="4000" b="1" i="1" dirty="0" smtClean="0"/>
            </a:b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1960" r="-41960"/>
          <a:stretch>
            <a:fillRect/>
          </a:stretch>
        </p:blipFill>
        <p:spPr>
          <a:xfrm>
            <a:off x="0" y="1333500"/>
            <a:ext cx="9144000" cy="4810125"/>
          </a:xfrm>
        </p:spPr>
      </p:pic>
      <p:sp>
        <p:nvSpPr>
          <p:cNvPr id="4" name="Rectangle 3"/>
          <p:cNvSpPr/>
          <p:nvPr/>
        </p:nvSpPr>
        <p:spPr>
          <a:xfrm>
            <a:off x="195218" y="6143024"/>
            <a:ext cx="495440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(source: </a:t>
            </a:r>
            <a:r>
              <a:rPr lang="en-US" sz="3200" dirty="0" err="1"/>
              <a:t>TeachThought.com</a:t>
            </a:r>
            <a:r>
              <a:rPr lang="en-US" sz="3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1260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954" y="274637"/>
            <a:ext cx="9205954" cy="1413723"/>
          </a:xfrm>
        </p:spPr>
        <p:txBody>
          <a:bodyPr>
            <a:normAutofit fontScale="90000"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en-US" sz="4000" dirty="0" smtClean="0"/>
              <a:t>AUP includes strategies for encouraging guideline compliance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4236"/>
            <a:ext cx="9144000" cy="4983764"/>
          </a:xfrm>
        </p:spPr>
        <p:txBody>
          <a:bodyPr/>
          <a:lstStyle/>
          <a:p>
            <a:pPr marL="914400" lvl="2" indent="0" algn="ctr">
              <a:buNone/>
            </a:pPr>
            <a:endParaRPr lang="en-US" sz="4000" dirty="0" smtClean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676400"/>
            <a:ext cx="46355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5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954" y="338938"/>
            <a:ext cx="9205954" cy="1143000"/>
          </a:xfrm>
        </p:spPr>
        <p:txBody>
          <a:bodyPr>
            <a:noAutofit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en-US" sz="4000" dirty="0" smtClean="0"/>
              <a:t>AUP provide deterrents to compliance violations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4236"/>
            <a:ext cx="8750979" cy="4251927"/>
          </a:xfrm>
        </p:spPr>
        <p:txBody>
          <a:bodyPr/>
          <a:lstStyle/>
          <a:p>
            <a:pPr marL="914400" lvl="2" indent="0" algn="ctr">
              <a:buNone/>
            </a:pPr>
            <a:endParaRPr lang="en-US" sz="4000" dirty="0" smtClean="0"/>
          </a:p>
          <a:p>
            <a:pPr marL="914400" lvl="2" indent="0" algn="ctr">
              <a:buNone/>
            </a:pPr>
            <a:endParaRPr lang="en-US" sz="4000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259" y="1610050"/>
            <a:ext cx="3497445" cy="2008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2" y="1524000"/>
            <a:ext cx="53975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869" y="3733124"/>
            <a:ext cx="3406495" cy="294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4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Why is Digital Citizenship Important?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6101"/>
            <a:ext cx="9144000" cy="51218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(source: </a:t>
            </a:r>
            <a:r>
              <a:rPr lang="en-US" dirty="0" err="1" smtClean="0"/>
              <a:t>TeachThought.com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55" y="1417638"/>
            <a:ext cx="5761263" cy="432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5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654363"/>
          </a:xfrm>
        </p:spPr>
        <p:txBody>
          <a:bodyPr>
            <a:noAutofit/>
          </a:bodyPr>
          <a:lstStyle/>
          <a:p>
            <a:r>
              <a:rPr lang="en-US" sz="4000" dirty="0"/>
              <a:t>Our behavior during digital interaction can have a positive or negative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6101"/>
            <a:ext cx="9144000" cy="5121899"/>
          </a:xfrm>
        </p:spPr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(source: </a:t>
            </a:r>
            <a:r>
              <a:rPr lang="en-US" dirty="0" err="1" smtClean="0"/>
              <a:t>TeachThought.com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07" y="1790699"/>
            <a:ext cx="6518724" cy="441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63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400"/>
            <a:ext cx="9144000" cy="17200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Socially responsible use of Digital Technologies </a:t>
            </a:r>
            <a:r>
              <a:rPr lang="en-US" sz="4000" dirty="0" smtClean="0"/>
              <a:t>is </a:t>
            </a:r>
            <a:r>
              <a:rPr lang="en-US" sz="4000" dirty="0"/>
              <a:t>vital for ensuring </a:t>
            </a:r>
            <a:r>
              <a:rPr lang="en-US" sz="4000" dirty="0" smtClean="0"/>
              <a:t>it has a </a:t>
            </a:r>
            <a:r>
              <a:rPr lang="en-US" sz="4000" dirty="0"/>
              <a:t>pro-social </a:t>
            </a:r>
            <a:r>
              <a:rPr lang="en-US" sz="4000" dirty="0" smtClean="0"/>
              <a:t>role.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2823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(source: </a:t>
            </a:r>
            <a:r>
              <a:rPr lang="en-US" dirty="0" err="1" smtClean="0"/>
              <a:t>TeachThought.com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714500"/>
            <a:ext cx="635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46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Some say:</a:t>
            </a:r>
            <a:br>
              <a:rPr lang="en-US" sz="4000" dirty="0" smtClean="0"/>
            </a:br>
            <a:r>
              <a:rPr lang="en-US" sz="4000" dirty="0" smtClean="0"/>
              <a:t>“Having an AUP is not enough.”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754" b="9754"/>
          <a:stretch>
            <a:fillRect/>
          </a:stretch>
        </p:blipFill>
        <p:spPr>
          <a:xfrm>
            <a:off x="0" y="1925638"/>
            <a:ext cx="9144000" cy="4932362"/>
          </a:xfrm>
        </p:spPr>
      </p:pic>
    </p:spTree>
    <p:extLst>
      <p:ext uri="{BB962C8B-B14F-4D97-AF65-F5344CB8AC3E}">
        <p14:creationId xmlns:p14="http://schemas.microsoft.com/office/powerpoint/2010/main" val="2898632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788"/>
            <a:ext cx="91440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/>
              <a:t>To maintain a free </a:t>
            </a:r>
            <a:r>
              <a:rPr lang="en-US" sz="4000" dirty="0" smtClean="0"/>
              <a:t>society, </a:t>
            </a:r>
            <a:r>
              <a:rPr lang="en-US" sz="4000" dirty="0"/>
              <a:t>having </a:t>
            </a:r>
            <a:r>
              <a:rPr lang="en-US" sz="4000" dirty="0" smtClean="0"/>
              <a:t>an AUP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for </a:t>
            </a:r>
            <a:r>
              <a:rPr lang="en-US" sz="4000" dirty="0"/>
              <a:t>digital technology is </a:t>
            </a:r>
            <a:r>
              <a:rPr lang="en-US" sz="4000" dirty="0" smtClean="0"/>
              <a:t>adequate.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783" b="7783"/>
          <a:stretch>
            <a:fillRect/>
          </a:stretch>
        </p:blipFill>
        <p:spPr>
          <a:xfrm>
            <a:off x="1093260" y="1825401"/>
            <a:ext cx="7122271" cy="4212774"/>
          </a:xfrm>
        </p:spPr>
      </p:pic>
    </p:spTree>
    <p:extLst>
      <p:ext uri="{BB962C8B-B14F-4D97-AF65-F5344CB8AC3E}">
        <p14:creationId xmlns:p14="http://schemas.microsoft.com/office/powerpoint/2010/main" val="407033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3805"/>
          </a:xfrm>
        </p:spPr>
        <p:txBody>
          <a:bodyPr>
            <a:noAutofit/>
          </a:bodyPr>
          <a:lstStyle/>
          <a:p>
            <a:pPr marL="0" indent="0"/>
            <a:r>
              <a:rPr lang="en-US" sz="4000" dirty="0"/>
              <a:t>What are the Elements of</a:t>
            </a:r>
            <a:br>
              <a:rPr lang="en-US" sz="4000" dirty="0"/>
            </a:br>
            <a:r>
              <a:rPr lang="en-US" sz="4000" dirty="0"/>
              <a:t>Digital Citizenship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(source: </a:t>
            </a:r>
            <a:r>
              <a:rPr lang="en-US" sz="2800" dirty="0" err="1"/>
              <a:t>TeachThought.com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82" y="1330171"/>
            <a:ext cx="6984644" cy="50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6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is having an AUP adequate?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350"/>
            <a:ext cx="9144000" cy="471565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40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4000" dirty="0"/>
          </a:p>
          <a:p>
            <a:pPr marL="0" indent="0" algn="ctr">
              <a:spcBef>
                <a:spcPts val="0"/>
              </a:spcBef>
              <a:buNone/>
            </a:pPr>
            <a:endParaRPr lang="en-US" sz="4000" smtClean="0"/>
          </a:p>
          <a:p>
            <a:pPr marL="0" indent="0" algn="ctr">
              <a:spcBef>
                <a:spcPts val="0"/>
              </a:spcBef>
              <a:buNone/>
            </a:pPr>
            <a:endParaRPr lang="en-US" sz="4000" dirty="0"/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/>
              <a:t>     </a:t>
            </a:r>
            <a:r>
              <a:rPr lang="en-US" sz="2800" dirty="0" err="1" smtClean="0"/>
              <a:t>Ribble</a:t>
            </a:r>
            <a:r>
              <a:rPr lang="en-US" sz="2800" dirty="0"/>
              <a:t>, M. (2011). </a:t>
            </a:r>
            <a:r>
              <a:rPr lang="en-US" sz="2800" i="1" dirty="0"/>
              <a:t>Raising a digital child. </a:t>
            </a:r>
            <a:r>
              <a:rPr lang="en-US" sz="2800" dirty="0"/>
              <a:t>Washington, DC: </a:t>
            </a:r>
            <a:r>
              <a:rPr lang="en-US" sz="2800" dirty="0" smtClean="0"/>
              <a:t>International </a:t>
            </a:r>
            <a:r>
              <a:rPr lang="en-US" sz="2800" dirty="0"/>
              <a:t>Society for Technology in Education.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08" y="1237353"/>
            <a:ext cx="5546690" cy="443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08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912926"/>
          </a:xfrm>
        </p:spPr>
        <p:txBody>
          <a:bodyPr>
            <a:noAutofit/>
          </a:bodyPr>
          <a:lstStyle/>
          <a:p>
            <a:r>
              <a:rPr lang="en-US" sz="4000" dirty="0"/>
              <a:t>The key to encouraging compliance with AUP is education!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350"/>
            <a:ext cx="9144000" cy="471565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4000" dirty="0"/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/>
              <a:t>     </a:t>
            </a:r>
            <a:r>
              <a:rPr lang="en-US" sz="2800" dirty="0" err="1" smtClean="0"/>
              <a:t>Ribble</a:t>
            </a:r>
            <a:r>
              <a:rPr lang="en-US" sz="2800" dirty="0"/>
              <a:t>, M. (2011). </a:t>
            </a:r>
            <a:r>
              <a:rPr lang="en-US" sz="2800" i="1" dirty="0"/>
              <a:t>Raising a digital child. </a:t>
            </a:r>
            <a:r>
              <a:rPr lang="en-US" sz="2800" dirty="0"/>
              <a:t>Washington, DC: </a:t>
            </a:r>
            <a:r>
              <a:rPr lang="en-US" sz="2800" dirty="0" smtClean="0"/>
              <a:t>International </a:t>
            </a:r>
            <a:r>
              <a:rPr lang="en-US" sz="2800" dirty="0"/>
              <a:t>Society for Technology in Education.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756" y="1922882"/>
            <a:ext cx="5637004" cy="281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28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0868" cy="4525963"/>
          </a:xfrm>
        </p:spPr>
        <p:txBody>
          <a:bodyPr/>
          <a:lstStyle/>
          <a:p>
            <a:r>
              <a:rPr lang="en-US" dirty="0" smtClean="0"/>
              <a:t>Kentucky Department of Education. (2014).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</a:t>
            </a:r>
            <a:r>
              <a:rPr lang="en-US" i="1" dirty="0" smtClean="0"/>
              <a:t>Every </a:t>
            </a:r>
            <a:r>
              <a:rPr lang="en-US" i="1" dirty="0" smtClean="0"/>
              <a:t>child: Proficient and prepared for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</a:t>
            </a:r>
            <a:r>
              <a:rPr lang="en-US" i="1" dirty="0" smtClean="0"/>
              <a:t>success</a:t>
            </a:r>
            <a:r>
              <a:rPr lang="en-US" i="1" dirty="0" smtClean="0"/>
              <a:t>. </a:t>
            </a:r>
            <a:r>
              <a:rPr lang="en-US" i="1" dirty="0" err="1" smtClean="0"/>
              <a:t>Education.</a:t>
            </a:r>
            <a:r>
              <a:rPr lang="en-US" dirty="0" err="1" smtClean="0"/>
              <a:t>ky.gov</a:t>
            </a:r>
            <a:endParaRPr lang="en-US" i="1" dirty="0" smtClean="0"/>
          </a:p>
          <a:p>
            <a:r>
              <a:rPr lang="en-US" dirty="0" err="1" smtClean="0"/>
              <a:t>Ribble</a:t>
            </a:r>
            <a:r>
              <a:rPr lang="en-US" dirty="0" smtClean="0"/>
              <a:t>, M. (2011). </a:t>
            </a:r>
            <a:r>
              <a:rPr lang="en-US" i="1" dirty="0" smtClean="0"/>
              <a:t>Raising a digital child.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</a:t>
            </a:r>
            <a:r>
              <a:rPr lang="en-US" dirty="0" smtClean="0"/>
              <a:t>Washington</a:t>
            </a:r>
            <a:r>
              <a:rPr lang="en-US" dirty="0" smtClean="0"/>
              <a:t>, DC: International Society for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/>
              <a:t>Technology </a:t>
            </a:r>
            <a:r>
              <a:rPr lang="en-US" dirty="0" smtClean="0"/>
              <a:t>in Education.</a:t>
            </a:r>
            <a:endParaRPr lang="en-US" sz="3600" dirty="0" smtClean="0"/>
          </a:p>
          <a:p>
            <a:r>
              <a:rPr lang="en-US" dirty="0" err="1" smtClean="0"/>
              <a:t>TeachThought.com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9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094489"/>
          </a:xfrm>
        </p:spPr>
        <p:txBody>
          <a:bodyPr>
            <a:noAutofit/>
          </a:bodyPr>
          <a:lstStyle/>
          <a:p>
            <a:r>
              <a:rPr lang="en-US" sz="4000" dirty="0"/>
              <a:t>Digital Etiquette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6402"/>
            <a:ext cx="9144000" cy="52315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err="1" smtClean="0"/>
              <a:t>Ribble</a:t>
            </a:r>
            <a:r>
              <a:rPr lang="en-US" sz="2800" dirty="0" smtClean="0"/>
              <a:t>, M. (2011). </a:t>
            </a:r>
            <a:r>
              <a:rPr lang="en-US" sz="2800" i="1" dirty="0" smtClean="0"/>
              <a:t>Raising a digital child. </a:t>
            </a:r>
            <a:r>
              <a:rPr lang="en-US" sz="2800" dirty="0" smtClean="0"/>
              <a:t>Washington, DC: International Society for Technology in Education.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71" y="883722"/>
            <a:ext cx="6209475" cy="496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8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marL="0" indent="0"/>
            <a:r>
              <a:rPr lang="en-US" sz="4000" dirty="0"/>
              <a:t>Users must learn socially competent </a:t>
            </a:r>
            <a:r>
              <a:rPr lang="en-US" sz="4000" dirty="0" smtClean="0"/>
              <a:t>interaction </a:t>
            </a:r>
            <a:r>
              <a:rPr lang="en-US" sz="4000" dirty="0"/>
              <a:t>when using digital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6851"/>
            <a:ext cx="9144000" cy="49611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/>
              <a:t>   </a:t>
            </a:r>
            <a:r>
              <a:rPr lang="en-US" sz="2800" dirty="0" err="1" smtClean="0"/>
              <a:t>Ribble</a:t>
            </a:r>
            <a:r>
              <a:rPr lang="en-US" sz="2800" dirty="0"/>
              <a:t>, M. (2011). </a:t>
            </a:r>
            <a:r>
              <a:rPr lang="en-US" sz="2800" i="1" dirty="0"/>
              <a:t>Raising a digital child. </a:t>
            </a:r>
            <a:r>
              <a:rPr lang="en-US" sz="2800" dirty="0"/>
              <a:t>Washington, </a:t>
            </a:r>
            <a:endParaRPr lang="en-US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DC: </a:t>
            </a:r>
            <a:r>
              <a:rPr lang="en-US" sz="2800" dirty="0"/>
              <a:t>International Society for Technology in Education.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534" y="1591427"/>
            <a:ext cx="4340680" cy="41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962525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Literacy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6402"/>
            <a:ext cx="9144000" cy="52315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err="1" smtClean="0"/>
              <a:t>Ribble</a:t>
            </a:r>
            <a:r>
              <a:rPr lang="en-US" sz="2800" dirty="0" smtClean="0"/>
              <a:t>, M. (2011). </a:t>
            </a:r>
            <a:r>
              <a:rPr lang="en-US" sz="2800" i="1" dirty="0" smtClean="0"/>
              <a:t>Raising a digital child. </a:t>
            </a:r>
            <a:r>
              <a:rPr lang="en-US" sz="2800" dirty="0" smtClean="0"/>
              <a:t>Washington, DC: International Society for Technology in Education.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79" y="948425"/>
            <a:ext cx="6411695" cy="46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6688"/>
          </a:xfrm>
        </p:spPr>
        <p:txBody>
          <a:bodyPr>
            <a:noAutofit/>
          </a:bodyPr>
          <a:lstStyle/>
          <a:p>
            <a:pPr marL="0" indent="0"/>
            <a:r>
              <a:rPr lang="en-US" sz="4000" dirty="0" smtClean="0"/>
              <a:t>Learn </a:t>
            </a:r>
            <a:r>
              <a:rPr lang="en-US" sz="4000" dirty="0"/>
              <a:t>how to navigate the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1326"/>
            <a:ext cx="9144000" cy="57166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 smtClean="0"/>
              <a:t>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</a:t>
            </a:r>
            <a:r>
              <a:rPr lang="en-US" sz="2800" dirty="0" err="1" smtClean="0"/>
              <a:t>Ribble</a:t>
            </a:r>
            <a:r>
              <a:rPr lang="en-US" sz="2800" dirty="0"/>
              <a:t>, M. (2011). </a:t>
            </a:r>
            <a:r>
              <a:rPr lang="en-US" sz="2800" i="1" dirty="0"/>
              <a:t>Raising a digital child. </a:t>
            </a:r>
            <a:r>
              <a:rPr lang="en-US" sz="2800" dirty="0"/>
              <a:t>Washington, </a:t>
            </a:r>
            <a:r>
              <a:rPr lang="en-US" sz="2800" dirty="0" smtClean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DC</a:t>
            </a:r>
            <a:r>
              <a:rPr lang="en-US" sz="2800" dirty="0"/>
              <a:t>: </a:t>
            </a:r>
            <a:r>
              <a:rPr lang="en-US" sz="2800" dirty="0" smtClean="0"/>
              <a:t>International </a:t>
            </a:r>
            <a:r>
              <a:rPr lang="en-US" sz="2800" dirty="0"/>
              <a:t>Society for Technology in Education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 algn="ctr">
              <a:buNone/>
            </a:pPr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 smtClean="0"/>
              <a:t>Learn the </a:t>
            </a:r>
            <a:r>
              <a:rPr lang="en-US" sz="4000" dirty="0"/>
              <a:t>“how to” of managing risks &amp; understanding 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/>
              <a:t>  </a:t>
            </a:r>
            <a:r>
              <a:rPr lang="en-US" sz="2800" dirty="0" err="1" smtClean="0"/>
              <a:t>Ribble</a:t>
            </a:r>
            <a:r>
              <a:rPr lang="en-US" sz="2800" dirty="0" smtClean="0"/>
              <a:t>, M. (2011). </a:t>
            </a:r>
            <a:r>
              <a:rPr lang="en-US" sz="2800" i="1" dirty="0" smtClean="0"/>
              <a:t>Raising a digital child. </a:t>
            </a:r>
            <a:r>
              <a:rPr lang="en-US" sz="2800" dirty="0" smtClean="0"/>
              <a:t>Washington,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  DC: International Society for Technology in Education.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62" y="1784326"/>
            <a:ext cx="6414385" cy="355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3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1074</Words>
  <Application>Microsoft Macintosh PowerPoint</Application>
  <PresentationFormat>On-screen Show (4:3)</PresentationFormat>
  <Paragraphs>395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Digital Citizenship</vt:lpstr>
      <vt:lpstr>What is Digital Citizenship?</vt:lpstr>
      <vt:lpstr>The standard of technology use considered socially competent</vt:lpstr>
      <vt:lpstr>What are the Elements of Digital Citizenship?</vt:lpstr>
      <vt:lpstr>Digital Etiquette </vt:lpstr>
      <vt:lpstr>Users must learn socially competent interaction when using digital technology</vt:lpstr>
      <vt:lpstr>Digital Literacy </vt:lpstr>
      <vt:lpstr>Learn how to navigate the technology</vt:lpstr>
      <vt:lpstr>Learn the “how to” of managing risks &amp; understanding consequences</vt:lpstr>
      <vt:lpstr>Accessibility </vt:lpstr>
      <vt:lpstr>Everyone in society should have open access to digital technology as a tool for participation in society</vt:lpstr>
      <vt:lpstr>Security </vt:lpstr>
      <vt:lpstr>Precautions to ensure safety of personal date cannot be overemphasized </vt:lpstr>
      <vt:lpstr>Firewall protection is essential </vt:lpstr>
      <vt:lpstr>Health &amp;Wellness is important</vt:lpstr>
      <vt:lpstr>Users of digital technology must learn the potential hazards of engaging in digital technology</vt:lpstr>
      <vt:lpstr>Eye strain </vt:lpstr>
      <vt:lpstr>Poor posture  </vt:lpstr>
      <vt:lpstr>Mental health issues related to internet addiction </vt:lpstr>
      <vt:lpstr>Commercial Use</vt:lpstr>
      <vt:lpstr>Buying &amp; selling using digital technology should not include being subjected to unsolicited email, unsecure websites, &amp; identity theft   </vt:lpstr>
      <vt:lpstr>Digital Information Exchange (Communication)</vt:lpstr>
      <vt:lpstr>Electronic information (email, websites, cell phones, &amp; social media) facilitates communication </vt:lpstr>
      <vt:lpstr>Digital Information Exchange includes responsibility to learn the “how to” of effective communication exchange   </vt:lpstr>
      <vt:lpstr>Digital Information Exchange improves social interaction &amp; problem-solving </vt:lpstr>
      <vt:lpstr>Rights &amp; Responsibilities </vt:lpstr>
      <vt:lpstr>Learning the expectations included in the use of digital technology is important</vt:lpstr>
      <vt:lpstr>Digital Legal Rules </vt:lpstr>
      <vt:lpstr>Users of digital technology must learn the responsibilities that govern its use. </vt:lpstr>
      <vt:lpstr>Users must avoid slanderous &amp; libelous statements &amp; not infringe on copyright.  </vt:lpstr>
      <vt:lpstr>What is Acceptable Use Policy?</vt:lpstr>
      <vt:lpstr>AUP serves as a guideline  for the use of digital technology </vt:lpstr>
      <vt:lpstr>AUP includes strategies for encouraging guideline compliance </vt:lpstr>
      <vt:lpstr>AUP provide deterrents to compliance violations </vt:lpstr>
      <vt:lpstr>Why is Digital Citizenship Important?</vt:lpstr>
      <vt:lpstr>Our behavior during digital interaction can have a positive or negative impact</vt:lpstr>
      <vt:lpstr>Socially responsible use of Digital Technologies is vital for ensuring it has a pro-social role.   </vt:lpstr>
      <vt:lpstr>Some say: “Having an AUP is not enough.”</vt:lpstr>
      <vt:lpstr>To maintain a free society, having an AUP for digital technology is adequate. </vt:lpstr>
      <vt:lpstr>Why is having an AUP adequate?</vt:lpstr>
      <vt:lpstr>The key to encouraging compliance with AUP is education!  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Citizenship Workshop</dc:title>
  <dc:creator>WIlliam Mosier</dc:creator>
  <cp:lastModifiedBy>WIlliam Mosier</cp:lastModifiedBy>
  <cp:revision>66</cp:revision>
  <dcterms:created xsi:type="dcterms:W3CDTF">2014-01-20T03:24:16Z</dcterms:created>
  <dcterms:modified xsi:type="dcterms:W3CDTF">2014-10-13T00:02:26Z</dcterms:modified>
</cp:coreProperties>
</file>